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4" r:id="rId10"/>
    <p:sldId id="265" r:id="rId11"/>
    <p:sldId id="263" r:id="rId12"/>
    <p:sldId id="266" r:id="rId13"/>
    <p:sldId id="262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1A671-29DA-407A-86DD-5257B75A65B2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21454-0FF1-429E-A94A-FE05E5370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74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Paragraaf 3.1.3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E1E89-8084-40A8-A24E-851F9A1C7C4B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35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96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68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57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99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69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05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08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18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10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25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49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676D-DCCA-4715-BB53-8C02B64133EF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AE69-838F-461B-A390-2E10D91BD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01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os.nl/video/480976-rusland-herdenkt-sterfdag-stalin.html" TargetMode="External"/><Relationship Id="rId2" Type="http://schemas.openxmlformats.org/officeDocument/2006/relationships/hyperlink" Target="https://schooltv.nl/video/wantrouwen-in-rusland-de-meedogenloosheid-van-jozef-stalin/#q=stali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vlozEkKU2b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tv.nl/video/high-speed-history-wie-was-stalin/playlist/223/" TargetMode="External"/><Relationship Id="rId2" Type="http://schemas.openxmlformats.org/officeDocument/2006/relationships/hyperlink" Target="http://schooltv.nl/video/3-op-reis-in-de-klas-het-land-noord-korea/#q=communis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tv.nl/video/wantrouwen-in-rusland-de-meedogenloosheid-van-jozef-stali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eenvandaag-in-de-klas-goelag-russische-strafkampen-onder-stalin/#q=goela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</a:t>
            </a:r>
            <a:r>
              <a:rPr lang="nl-NL" dirty="0"/>
              <a:t>9</a:t>
            </a:r>
            <a:r>
              <a:rPr lang="nl-NL" dirty="0" smtClean="0"/>
              <a:t>.3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Sovjet Unie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83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Communisme: totalitair systeem op </a:t>
            </a:r>
            <a:r>
              <a:rPr lang="nl-NL" b="1" dirty="0" smtClean="0">
                <a:solidFill>
                  <a:srgbClr val="FF0000"/>
                </a:solidFill>
              </a:rPr>
              <a:t>cultureel gebied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Kenmerken:</a:t>
            </a:r>
          </a:p>
          <a:p>
            <a:pPr marL="0" indent="0">
              <a:buNone/>
            </a:pPr>
            <a:r>
              <a:rPr lang="nl-NL" dirty="0" smtClean="0"/>
              <a:t>De staat hield toezicht op het culturele leven: </a:t>
            </a:r>
          </a:p>
          <a:p>
            <a:pPr>
              <a:buFontTx/>
              <a:buChar char="-"/>
            </a:pPr>
            <a:r>
              <a:rPr lang="nl-NL" dirty="0" smtClean="0"/>
              <a:t>Alle kunstenaars stonden in dienst van het systeem: wat je maakte moest verheerlijking zijn van het systeem. </a:t>
            </a:r>
          </a:p>
          <a:p>
            <a:pPr>
              <a:buFontTx/>
              <a:buChar char="-"/>
            </a:pPr>
            <a:r>
              <a:rPr lang="nl-NL" dirty="0" smtClean="0"/>
              <a:t>Persoonsverheerlijking van de leider (</a:t>
            </a:r>
            <a:r>
              <a:rPr lang="nl-NL" dirty="0"/>
              <a:t>Stalin) </a:t>
            </a:r>
            <a:endParaRPr lang="nl-NL" dirty="0" smtClean="0"/>
          </a:p>
          <a:p>
            <a:pPr>
              <a:buFontTx/>
              <a:buChar char="-"/>
            </a:pPr>
            <a:r>
              <a:rPr lang="nl-NL" sz="2200" dirty="0">
                <a:hlinkClick r:id="rId2"/>
              </a:rPr>
              <a:t>https://schooltv.nl/video/wantrouwen-in-rusland-de-meedogenloosheid-van-jozef-stalin/#</a:t>
            </a:r>
            <a:r>
              <a:rPr lang="nl-NL" sz="2200" smtClean="0">
                <a:hlinkClick r:id="rId2"/>
              </a:rPr>
              <a:t>q=stalin</a:t>
            </a:r>
            <a:r>
              <a:rPr lang="nl-NL" sz="2200" smtClean="0"/>
              <a:t> (9:23) </a:t>
            </a:r>
            <a:endParaRPr lang="nl-NL" sz="2200" dirty="0"/>
          </a:p>
          <a:p>
            <a:pPr>
              <a:buFontTx/>
              <a:buChar char="-"/>
            </a:pPr>
            <a:r>
              <a:rPr lang="nl-NL" sz="2000" dirty="0" smtClean="0">
                <a:hlinkClick r:id="rId3"/>
              </a:rPr>
              <a:t>http</a:t>
            </a:r>
            <a:r>
              <a:rPr lang="nl-NL" sz="2000" dirty="0">
                <a:hlinkClick r:id="rId3"/>
              </a:rPr>
              <a:t>://</a:t>
            </a:r>
            <a:r>
              <a:rPr lang="nl-NL" sz="2000" dirty="0" smtClean="0">
                <a:hlinkClick r:id="rId3"/>
              </a:rPr>
              <a:t>nos.nl/video/480976-rusland-herdenkt-sterfdag-stalin.html</a:t>
            </a:r>
            <a:r>
              <a:rPr lang="nl-NL" sz="2000" dirty="0" smtClean="0"/>
              <a:t> </a:t>
            </a:r>
          </a:p>
          <a:p>
            <a:pPr>
              <a:buFontTx/>
              <a:buChar char="-"/>
            </a:pPr>
            <a:r>
              <a:rPr lang="nl-NL" dirty="0" smtClean="0"/>
              <a:t>Geloof was verboden (bijv. christendom): het communistische systeem was het ‘nieuwe geloof’</a:t>
            </a:r>
          </a:p>
          <a:p>
            <a:pPr>
              <a:buFontTx/>
              <a:buChar char="-"/>
            </a:pPr>
            <a:r>
              <a:rPr lang="nl-NL" dirty="0" smtClean="0"/>
              <a:t>Censuur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09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KA: Het </a:t>
            </a:r>
            <a:r>
              <a:rPr lang="nl-NL" dirty="0"/>
              <a:t>voeren van twee </a:t>
            </a:r>
            <a:r>
              <a:rPr lang="nl-NL" b="1" dirty="0">
                <a:solidFill>
                  <a:srgbClr val="FF0000"/>
                </a:solidFill>
              </a:rPr>
              <a:t>wereldoorlogen</a:t>
            </a:r>
            <a:br>
              <a:rPr lang="nl-NL" b="1" dirty="0">
                <a:solidFill>
                  <a:srgbClr val="FF0000"/>
                </a:solidFill>
              </a:rPr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Wat heeft dit kenmerkende aspect te maken met het ontstaan van de Sovjet Unie?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u="sng" dirty="0" smtClean="0"/>
              <a:t>Eerste Wereldoorlog 1914 – 1918</a:t>
            </a:r>
          </a:p>
          <a:p>
            <a:pPr marL="0" indent="0">
              <a:buNone/>
            </a:pPr>
            <a:r>
              <a:rPr lang="nl-NL" dirty="0" smtClean="0"/>
              <a:t>1917: o.a. door de verliezen tegen DU in WO I breekt er in Rusland een </a:t>
            </a:r>
            <a:r>
              <a:rPr lang="nl-NL" b="1" dirty="0" smtClean="0">
                <a:solidFill>
                  <a:srgbClr val="FF0000"/>
                </a:solidFill>
              </a:rPr>
              <a:t>communistische revolutie</a:t>
            </a:r>
            <a:r>
              <a:rPr lang="nl-NL" dirty="0" smtClean="0"/>
              <a:t> uit (een klassenstrijd). </a:t>
            </a:r>
          </a:p>
          <a:p>
            <a:pPr>
              <a:buFontTx/>
              <a:buChar char="-"/>
            </a:pPr>
            <a:r>
              <a:rPr lang="nl-NL" dirty="0" smtClean="0"/>
              <a:t>1917: Staatsgreep door </a:t>
            </a:r>
            <a:r>
              <a:rPr lang="nl-NL" b="1" dirty="0" smtClean="0">
                <a:solidFill>
                  <a:srgbClr val="FF0000"/>
                </a:solidFill>
              </a:rPr>
              <a:t>Bolsjewieken</a:t>
            </a:r>
            <a:r>
              <a:rPr lang="nl-NL" dirty="0" smtClean="0"/>
              <a:t> o.l.v. </a:t>
            </a:r>
            <a:r>
              <a:rPr lang="nl-NL" b="1" dirty="0" smtClean="0">
                <a:solidFill>
                  <a:srgbClr val="FF0000"/>
                </a:solidFill>
              </a:rPr>
              <a:t>Lenin</a:t>
            </a:r>
          </a:p>
          <a:p>
            <a:pPr>
              <a:buFontTx/>
              <a:buChar char="-"/>
            </a:pPr>
            <a:r>
              <a:rPr lang="nl-NL" dirty="0" smtClean="0"/>
              <a:t>1917 – 1924: Lenin machthebber</a:t>
            </a:r>
          </a:p>
          <a:p>
            <a:pPr>
              <a:buFontTx/>
              <a:buChar char="-"/>
            </a:pPr>
            <a:r>
              <a:rPr lang="nl-NL" dirty="0" smtClean="0"/>
              <a:t>1924 – 1928: machtsstrijd over de opvolging van Lenin, winnaar: Stalin</a:t>
            </a:r>
          </a:p>
          <a:p>
            <a:pPr>
              <a:buFontTx/>
              <a:buChar char="-"/>
            </a:pPr>
            <a:r>
              <a:rPr lang="nl-NL" dirty="0" smtClean="0"/>
              <a:t>1928: Stalin secretaris-generaal van Sovjet Unie (Rusland + overwonnen gebieden) en vestigt een totalitair communistisch systeem. </a:t>
            </a:r>
          </a:p>
          <a:p>
            <a:pPr>
              <a:buFontTx/>
              <a:buChar char="-"/>
            </a:pPr>
            <a:r>
              <a:rPr lang="nl-NL" dirty="0" smtClean="0"/>
              <a:t>1941 – 1945: </a:t>
            </a:r>
            <a:r>
              <a:rPr lang="nl-NL" b="1" u="sng" dirty="0" smtClean="0"/>
              <a:t>Tweede Wereldoorlog. </a:t>
            </a:r>
            <a:r>
              <a:rPr lang="nl-NL" dirty="0" smtClean="0"/>
              <a:t>Duitsland valt de Sovjet-Unie binnen. In 1945 verslaat o.a. de Sovjet-Unie Nazi-Duitsland. </a:t>
            </a:r>
            <a:endParaRPr lang="nl-NL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2176530" y="1326524"/>
            <a:ext cx="3567447" cy="1236372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H="1">
            <a:off x="3960253" y="1428973"/>
            <a:ext cx="2290295" cy="392863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7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Mislukkingen en successen van Stalin: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1470" y="1481070"/>
            <a:ext cx="10515600" cy="51000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In werkelijkheid was de Sovjet-Unie een combinatie van:</a:t>
            </a:r>
          </a:p>
          <a:p>
            <a:pPr marL="0" indent="0">
              <a:buNone/>
            </a:pPr>
            <a:r>
              <a:rPr lang="nl-NL" dirty="0" smtClean="0"/>
              <a:t>Idealisme </a:t>
            </a:r>
            <a:r>
              <a:rPr lang="nl-NL" sz="2000" i="1" dirty="0" smtClean="0"/>
              <a:t>(klasseloze samenleving)</a:t>
            </a:r>
          </a:p>
          <a:p>
            <a:pPr marL="0" indent="0">
              <a:buNone/>
            </a:pPr>
            <a:r>
              <a:rPr lang="nl-NL" dirty="0" smtClean="0"/>
              <a:t>Machtspolitiek </a:t>
            </a:r>
            <a:r>
              <a:rPr lang="nl-NL" sz="2000" i="1" dirty="0" smtClean="0"/>
              <a:t>(Stalin = dictator die niet voor geweld terugdeinsde)</a:t>
            </a:r>
          </a:p>
          <a:p>
            <a:pPr marL="0" indent="0">
              <a:buNone/>
            </a:pPr>
            <a:r>
              <a:rPr lang="nl-NL" dirty="0" smtClean="0"/>
              <a:t>Terreur </a:t>
            </a:r>
            <a:r>
              <a:rPr lang="nl-NL" sz="2000" i="1" dirty="0" smtClean="0"/>
              <a:t>(geheime politie, strafkampen, schijnprocessen)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900" b="1" u="sng" dirty="0" smtClean="0">
                <a:solidFill>
                  <a:schemeClr val="accent6"/>
                </a:solidFill>
              </a:rPr>
              <a:t>Mislukkingen:</a:t>
            </a:r>
          </a:p>
          <a:p>
            <a:pPr>
              <a:buFontTx/>
              <a:buChar char="-"/>
            </a:pPr>
            <a:r>
              <a:rPr lang="nl-NL" sz="2900" dirty="0" smtClean="0"/>
              <a:t>Doelstellingen van vijfjarenplannen werden niet gehaald</a:t>
            </a:r>
          </a:p>
          <a:p>
            <a:pPr>
              <a:buFontTx/>
              <a:buChar char="-"/>
            </a:pPr>
            <a:r>
              <a:rPr lang="nl-NL" sz="2900" dirty="0" smtClean="0"/>
              <a:t>Collectivisatie </a:t>
            </a:r>
            <a:r>
              <a:rPr lang="nl-NL" sz="2600" i="1" dirty="0" smtClean="0"/>
              <a:t>(boerderijen onteigenen en samenvoegen tot kolchozen) </a:t>
            </a:r>
            <a:r>
              <a:rPr lang="nl-NL" sz="2900" dirty="0" smtClean="0"/>
              <a:t>mislukte </a:t>
            </a:r>
            <a:r>
              <a:rPr lang="nl-NL" sz="2300" dirty="0" smtClean="0"/>
              <a:t>(</a:t>
            </a:r>
            <a:r>
              <a:rPr lang="nl-NL" sz="2300" dirty="0" smtClean="0">
                <a:sym typeface="Wingdings" panose="05000000000000000000" pitchFamily="2" charset="2"/>
              </a:rPr>
              <a:t> </a:t>
            </a:r>
            <a:r>
              <a:rPr lang="nl-NL" sz="2300" dirty="0" smtClean="0"/>
              <a:t>hongersnoden)</a:t>
            </a:r>
          </a:p>
          <a:p>
            <a:pPr>
              <a:buFontTx/>
              <a:buChar char="-"/>
            </a:pPr>
            <a:r>
              <a:rPr lang="nl-NL" sz="2900" dirty="0" smtClean="0"/>
              <a:t>Arbeiders kregen niet de macht in het land, maar de communistische partijelite, met Stalin voorop. </a:t>
            </a:r>
            <a:endParaRPr lang="nl-NL" sz="2900" dirty="0"/>
          </a:p>
          <a:p>
            <a:pPr marL="0" indent="0">
              <a:buNone/>
            </a:pPr>
            <a:r>
              <a:rPr lang="nl-NL" sz="2900" b="1" u="sng" dirty="0" smtClean="0">
                <a:solidFill>
                  <a:schemeClr val="accent6"/>
                </a:solidFill>
              </a:rPr>
              <a:t>Successen</a:t>
            </a:r>
            <a:r>
              <a:rPr lang="nl-NL" sz="2900" dirty="0" smtClean="0">
                <a:solidFill>
                  <a:schemeClr val="accent6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nl-NL" sz="2900" dirty="0" smtClean="0"/>
              <a:t>Snelle industrialisatie </a:t>
            </a:r>
            <a:r>
              <a:rPr lang="nl-NL" sz="2300" i="1" dirty="0" smtClean="0"/>
              <a:t>(Sovjet-Unie groeide rap van landbouw-stedelijke samenleving uit tot industriële samenleving)</a:t>
            </a:r>
            <a:endParaRPr lang="nl-NL" sz="2600" i="1" dirty="0" smtClean="0"/>
          </a:p>
          <a:p>
            <a:pPr>
              <a:buFontTx/>
              <a:buChar char="-"/>
            </a:pPr>
            <a:r>
              <a:rPr lang="nl-NL" sz="2900" dirty="0" smtClean="0"/>
              <a:t>In WO II heeft Stalin de nazi’s van Duitsland verslagen: hierna was de Sovjet-Unie een van de machtigste landen ter wereld</a:t>
            </a:r>
          </a:p>
          <a:p>
            <a:pPr>
              <a:buFontTx/>
              <a:buChar char="-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8919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Examenvraag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Zowel het communisme als het fascisme hebben een totalitair karakter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Leg </a:t>
            </a:r>
            <a:r>
              <a:rPr lang="nl-NL" dirty="0">
                <a:solidFill>
                  <a:srgbClr val="FF0000"/>
                </a:solidFill>
              </a:rPr>
              <a:t>met een voorbeeld uit een communistisch </a:t>
            </a:r>
            <a:r>
              <a:rPr lang="nl-NL" i="1" dirty="0"/>
              <a:t>en </a:t>
            </a:r>
            <a:r>
              <a:rPr lang="nl-NL" dirty="0"/>
              <a:t>een voorbeeld uit een fascistisch land </a:t>
            </a:r>
            <a:r>
              <a:rPr lang="nl-NL" dirty="0" smtClean="0">
                <a:solidFill>
                  <a:srgbClr val="FF0000"/>
                </a:solidFill>
              </a:rPr>
              <a:t>uit wat </a:t>
            </a:r>
            <a:r>
              <a:rPr lang="nl-NL" dirty="0">
                <a:solidFill>
                  <a:srgbClr val="FF0000"/>
                </a:solidFill>
              </a:rPr>
              <a:t>dit betekende voor een burger van dat land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ANTWOORD:</a:t>
            </a:r>
          </a:p>
          <a:p>
            <a:pPr marL="0" indent="0">
              <a:buNone/>
            </a:pPr>
            <a:r>
              <a:rPr lang="nl-NL" i="1" dirty="0"/>
              <a:t>Uit de gekozen voorbeelden moet blijken dat in een totalitaire dictatuur de </a:t>
            </a:r>
            <a:r>
              <a:rPr lang="nl-NL" i="1" dirty="0" smtClean="0"/>
              <a:t>heersende ideologie </a:t>
            </a:r>
            <a:r>
              <a:rPr lang="nl-NL" i="1" dirty="0"/>
              <a:t>doordringt op alle terreinen van het maatschappelijk leven om daarover </a:t>
            </a:r>
            <a:r>
              <a:rPr lang="nl-NL" i="1" dirty="0" smtClean="0"/>
              <a:t>controle uit </a:t>
            </a:r>
            <a:r>
              <a:rPr lang="nl-NL" i="1" dirty="0"/>
              <a:t>te oefenen, bijvoorbeeld:</a:t>
            </a:r>
          </a:p>
          <a:p>
            <a:pPr marL="0" indent="0">
              <a:buNone/>
            </a:pPr>
            <a:r>
              <a:rPr lang="nl-NL" i="1" dirty="0">
                <a:solidFill>
                  <a:srgbClr val="FF0000"/>
                </a:solidFill>
              </a:rPr>
              <a:t>• een Sovjetburger die in een café een grap over Stalin vertelde, kon naar de Goelag </a:t>
            </a:r>
            <a:r>
              <a:rPr lang="nl-NL" i="1" dirty="0" smtClean="0">
                <a:solidFill>
                  <a:srgbClr val="FF0000"/>
                </a:solidFill>
              </a:rPr>
              <a:t>worden gestuurd </a:t>
            </a:r>
            <a:r>
              <a:rPr lang="nl-NL" b="1" i="1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nl-NL" i="1" dirty="0"/>
              <a:t>• in nazi-Duitsland werden alle jeugdverenigingen (behalve de Hitlerjugend) ontbonden </a:t>
            </a:r>
            <a:r>
              <a:rPr lang="nl-NL" b="1" i="1" dirty="0"/>
              <a:t>1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2783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Examenvraag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Na de revolutie van 1917 in Rusland brak er een burgeroorlog uit tussen </a:t>
            </a:r>
            <a:r>
              <a:rPr lang="nl-NL" dirty="0" smtClean="0"/>
              <a:t>de communisten </a:t>
            </a:r>
            <a:r>
              <a:rPr lang="nl-NL" dirty="0"/>
              <a:t>en hun tegenstanders. Als de Russische communisten een </a:t>
            </a:r>
            <a:r>
              <a:rPr lang="nl-NL" dirty="0" smtClean="0"/>
              <a:t>dorp veroverden</a:t>
            </a:r>
            <a:r>
              <a:rPr lang="nl-NL" dirty="0"/>
              <a:t>, begonnen zij meteen de analfabete boerenbevolking lezen </a:t>
            </a:r>
            <a:r>
              <a:rPr lang="nl-NL" dirty="0" smtClean="0"/>
              <a:t>en schrijven </a:t>
            </a:r>
            <a:r>
              <a:rPr lang="nl-NL" dirty="0"/>
              <a:t>te leren.</a:t>
            </a:r>
          </a:p>
          <a:p>
            <a:pPr marL="0" indent="0">
              <a:buNone/>
            </a:pPr>
            <a:r>
              <a:rPr lang="nl-NL" dirty="0" smtClean="0"/>
              <a:t>Leg </a:t>
            </a:r>
            <a:r>
              <a:rPr lang="nl-NL" dirty="0"/>
              <a:t>uit welk politiek doel zij nastreefden met de scholing van </a:t>
            </a:r>
            <a:r>
              <a:rPr lang="nl-NL" dirty="0" smtClean="0"/>
              <a:t>de boerenbevolking.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Antwoord:</a:t>
            </a:r>
          </a:p>
          <a:p>
            <a:pPr marL="0" indent="0">
              <a:buNone/>
            </a:pPr>
            <a:r>
              <a:rPr lang="nl-NL" dirty="0" smtClean="0"/>
              <a:t>Voorbeeld </a:t>
            </a:r>
            <a:r>
              <a:rPr lang="nl-NL" dirty="0"/>
              <a:t>van een juist antwoord is: De Russische revolutionairen konden door de boeren te leren lezen en schrijven moderne massaorganisaties oprichten voor hun propaganda / het </a:t>
            </a:r>
            <a:r>
              <a:rPr lang="nl-NL" dirty="0" smtClean="0"/>
              <a:t>land moderniseren/industrialiseren/kennis </a:t>
            </a:r>
            <a:r>
              <a:rPr lang="nl-NL" dirty="0"/>
              <a:t>verspreiden onder de bevolking. </a:t>
            </a:r>
          </a:p>
        </p:txBody>
      </p:sp>
    </p:spTree>
    <p:extLst>
      <p:ext uri="{BB962C8B-B14F-4D97-AF65-F5344CB8AC3E}">
        <p14:creationId xmlns:p14="http://schemas.microsoft.com/office/powerpoint/2010/main" val="29415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weet je al?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Over de Sovjet Unie? </a:t>
            </a:r>
          </a:p>
          <a:p>
            <a:pPr marL="0" indent="0">
              <a:buNone/>
            </a:pPr>
            <a:r>
              <a:rPr lang="nl-NL" dirty="0" smtClean="0"/>
              <a:t>Maak een </a:t>
            </a:r>
            <a:r>
              <a:rPr lang="nl-NL" dirty="0" err="1" smtClean="0"/>
              <a:t>mindmap</a:t>
            </a:r>
            <a:r>
              <a:rPr lang="nl-NL" dirty="0" smtClean="0"/>
              <a:t> en schrijf zoveel mogelijk associaties, in verband met elkaar, op.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66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Kenmerkende aspecten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Het in praktijk brengen van de totalitaire ideologieën communisme </a:t>
            </a:r>
            <a:r>
              <a:rPr lang="nl-NL" dirty="0" smtClean="0"/>
              <a:t>en fascisme/nationaalsocialisme </a:t>
            </a:r>
            <a:r>
              <a:rPr lang="nl-NL" sz="2000" i="1" dirty="0" smtClean="0"/>
              <a:t>(Het gaat in deze paragraaf om het communisme, dit is een totalitaire staat: het beheerst het leven van alle mensen in de staat) </a:t>
            </a:r>
            <a:endParaRPr lang="nl-NL" i="1" dirty="0" smtClean="0"/>
          </a:p>
          <a:p>
            <a:r>
              <a:rPr lang="nl-NL" dirty="0" smtClean="0"/>
              <a:t>De rol van </a:t>
            </a:r>
            <a:r>
              <a:rPr lang="nl-NL" b="1" dirty="0" smtClean="0">
                <a:solidFill>
                  <a:srgbClr val="FF0000"/>
                </a:solidFill>
              </a:rPr>
              <a:t>moderne propaganda- en communicatiemiddelen</a:t>
            </a:r>
            <a:r>
              <a:rPr lang="nl-NL" dirty="0" smtClean="0"/>
              <a:t> en vormen van </a:t>
            </a:r>
            <a:r>
              <a:rPr lang="nl-NL" b="1" dirty="0" smtClean="0">
                <a:solidFill>
                  <a:srgbClr val="FF0000"/>
                </a:solidFill>
              </a:rPr>
              <a:t>massaorganisatie </a:t>
            </a:r>
            <a:r>
              <a:rPr lang="nl-NL" sz="2000" i="1" dirty="0" smtClean="0"/>
              <a:t>(De communistische machthebbers wilde dat de hele staat achter het communisme zou staan, om dit te bereiken maakten ze heel veel gebruik van propaganda: om de mensen zo te indoctrineren zodat ze in het communisme zouden geloven)</a:t>
            </a:r>
            <a:endParaRPr lang="nl-NL" i="1" dirty="0" smtClean="0"/>
          </a:p>
          <a:p>
            <a:r>
              <a:rPr lang="nl-NL" dirty="0" smtClean="0"/>
              <a:t>Het voeren van twee </a:t>
            </a:r>
            <a:r>
              <a:rPr lang="nl-NL" b="1" dirty="0" smtClean="0">
                <a:solidFill>
                  <a:srgbClr val="FF0000"/>
                </a:solidFill>
              </a:rPr>
              <a:t>wereldoorlogen </a:t>
            </a:r>
            <a:r>
              <a:rPr lang="nl-NL" sz="2000" i="1" dirty="0" smtClean="0"/>
              <a:t>(tijdens de Eerste Wereldoorlog vond de communistische revolutie in Rusland plaats)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Holodomor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38200" y="1506022"/>
            <a:ext cx="480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https://www.youtube.com/watch?v=vlozEkKU2bI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67" y="2030056"/>
            <a:ext cx="7106433" cy="47399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6" y="2648903"/>
            <a:ext cx="6157060" cy="37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in praktijk brengen van de totalitaire ideologieën: communisme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Bedacht door: </a:t>
            </a:r>
            <a:r>
              <a:rPr lang="nl-NL" b="1" dirty="0" smtClean="0">
                <a:solidFill>
                  <a:srgbClr val="FF0000"/>
                </a:solidFill>
              </a:rPr>
              <a:t>Karl Marx </a:t>
            </a:r>
            <a:r>
              <a:rPr lang="nl-NL" sz="2400" i="1" dirty="0" smtClean="0"/>
              <a:t>(19</a:t>
            </a:r>
            <a:r>
              <a:rPr lang="nl-NL" sz="2400" i="1" baseline="30000" dirty="0" smtClean="0"/>
              <a:t>e</a:t>
            </a:r>
            <a:r>
              <a:rPr lang="nl-NL" sz="2400" i="1" dirty="0" smtClean="0"/>
              <a:t> eeuw onder invloed van industriële revolutie, sociale kwestie, ongelijkheid in de samenleving)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Uitgevoerd door </a:t>
            </a:r>
            <a:r>
              <a:rPr lang="nl-NL" b="1" dirty="0" smtClean="0">
                <a:solidFill>
                  <a:srgbClr val="FF0000"/>
                </a:solidFill>
              </a:rPr>
              <a:t>Bolsjewieken o.l.v. Lenin </a:t>
            </a:r>
            <a:r>
              <a:rPr lang="nl-NL" sz="2400" i="1" dirty="0" smtClean="0"/>
              <a:t>(communistische variant = Leninisme) 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smtClean="0">
                <a:solidFill>
                  <a:srgbClr val="FF0000"/>
                </a:solidFill>
              </a:rPr>
              <a:t>Totalitair</a:t>
            </a:r>
            <a:r>
              <a:rPr lang="nl-NL" b="1" dirty="0" smtClean="0"/>
              <a:t> </a:t>
            </a:r>
            <a:r>
              <a:rPr lang="nl-NL" dirty="0" smtClean="0"/>
              <a:t>systeem</a:t>
            </a:r>
            <a:r>
              <a:rPr lang="nl-NL" b="1" dirty="0" smtClean="0"/>
              <a:t> </a:t>
            </a:r>
            <a:r>
              <a:rPr lang="nl-NL" dirty="0" smtClean="0"/>
              <a:t>uitgevoerd o.l.v. </a:t>
            </a:r>
            <a:r>
              <a:rPr lang="nl-NL" b="1" dirty="0" smtClean="0">
                <a:solidFill>
                  <a:srgbClr val="FF0000"/>
                </a:solidFill>
              </a:rPr>
              <a:t>Stalin</a:t>
            </a:r>
            <a:r>
              <a:rPr lang="nl-NL" dirty="0" smtClean="0"/>
              <a:t> </a:t>
            </a:r>
            <a:r>
              <a:rPr lang="nl-NL" sz="2400" i="1" dirty="0" smtClean="0"/>
              <a:t>(communistische variant = stalinisme)</a:t>
            </a:r>
          </a:p>
          <a:p>
            <a:pPr marL="0" indent="0">
              <a:buNone/>
            </a:pPr>
            <a:r>
              <a:rPr lang="nl-NL" dirty="0" smtClean="0"/>
              <a:t>Totalitair omdat: de gehele maatschappij (</a:t>
            </a:r>
            <a:r>
              <a:rPr lang="nl-NL" dirty="0" err="1" smtClean="0"/>
              <a:t>ec</a:t>
            </a:r>
            <a:r>
              <a:rPr lang="nl-NL" dirty="0" smtClean="0"/>
              <a:t>, pol, </a:t>
            </a:r>
            <a:r>
              <a:rPr lang="nl-NL" dirty="0" err="1" smtClean="0"/>
              <a:t>soc</a:t>
            </a:r>
            <a:r>
              <a:rPr lang="nl-NL" dirty="0" smtClean="0"/>
              <a:t>, cult) staat onder invloed van het communistische systeem o.l.v. Stalin en zijn partijgenoten.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Nu nog </a:t>
            </a:r>
            <a:r>
              <a:rPr lang="nl-NL" dirty="0"/>
              <a:t>in </a:t>
            </a:r>
            <a:r>
              <a:rPr lang="nl-NL" dirty="0" smtClean="0"/>
              <a:t>Noord-Korea (Stalinisme, Noord-Koreaanse variant): </a:t>
            </a:r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://schooltv.nl/video/3-op-reis-in-de-klas-het-land-noord-korea/#</a:t>
            </a:r>
            <a:r>
              <a:rPr lang="nl-NL" dirty="0" smtClean="0">
                <a:hlinkClick r:id="rId2"/>
              </a:rPr>
              <a:t>q=communisme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38200" y="4358438"/>
            <a:ext cx="9520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hlinkClick r:id="rId3"/>
              </a:rPr>
              <a:t>https://www.schooltv.nl/video/high-speed-history-wie-was-stalin/playlist/223/</a:t>
            </a:r>
            <a:endParaRPr lang="nl-NL" sz="1400" dirty="0"/>
          </a:p>
        </p:txBody>
      </p:sp>
      <p:sp>
        <p:nvSpPr>
          <p:cNvPr id="5" name="Rechthoek 4"/>
          <p:cNvSpPr/>
          <p:nvPr/>
        </p:nvSpPr>
        <p:spPr>
          <a:xfrm>
            <a:off x="95794" y="6176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>
                <a:hlinkClick r:id="rId4"/>
              </a:rPr>
              <a:t>https://schooltv.nl/video/wantrouwen-in-rusland-de-meedogenloosheid-van-jozef-stalin/</a:t>
            </a: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0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1922: Russische Revolutie voorbij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Rusland wordt voortaan:</a:t>
            </a:r>
          </a:p>
          <a:p>
            <a:pPr>
              <a:buNone/>
            </a:pPr>
            <a:r>
              <a:rPr lang="nl-NL" dirty="0" smtClean="0"/>
              <a:t>Unie van Socialistische Sovjet Republieken</a:t>
            </a:r>
          </a:p>
          <a:p>
            <a:pPr>
              <a:buNone/>
            </a:pPr>
            <a:r>
              <a:rPr lang="nl-NL" smtClean="0"/>
              <a:t>Kortom: Sovjet </a:t>
            </a:r>
            <a:r>
              <a:rPr lang="nl-NL" dirty="0" smtClean="0"/>
              <a:t>Unie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2423592" y="476672"/>
            <a:ext cx="6696744" cy="604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nl-NL" b="1" u="sng" dirty="0"/>
              <a:t>15 deelrepublieken: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/>
              <a:t>Russische Socialistische Federatieve Sovjetrepubliek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/>
              <a:t>Oekraïense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 err="1"/>
              <a:t>Wit-Russische</a:t>
            </a:r>
            <a:r>
              <a:rPr lang="nl-NL" dirty="0"/>
              <a:t>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/>
              <a:t>Estse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/>
              <a:t>Letse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/>
              <a:t>Litouwse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 err="1"/>
              <a:t>Moldavische</a:t>
            </a:r>
            <a:r>
              <a:rPr lang="nl-NL" dirty="0"/>
              <a:t>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/>
              <a:t>Armeense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 err="1"/>
              <a:t>Azerbeidzjaanse</a:t>
            </a:r>
            <a:r>
              <a:rPr lang="nl-NL" dirty="0"/>
              <a:t>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/>
              <a:t>Georgische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 err="1"/>
              <a:t>Kazachse</a:t>
            </a:r>
            <a:r>
              <a:rPr lang="nl-NL" dirty="0"/>
              <a:t>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/>
              <a:t>Kirgizische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/>
              <a:t>Oezbeekse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/>
              <a:t>Tadzjiekse SSR 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nl-NL" dirty="0"/>
              <a:t>Turkmeense SSR </a:t>
            </a:r>
          </a:p>
        </p:txBody>
      </p:sp>
      <p:pic>
        <p:nvPicPr>
          <p:cNvPr id="7170" name="Picture 2" descr="http://users.erols.com/mwhite28/images/ussr19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20688"/>
            <a:ext cx="9274286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97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/>
          <a:lstStyle/>
          <a:p>
            <a:r>
              <a:rPr lang="nl-NL" dirty="0" smtClean="0"/>
              <a:t>Communisme: totalitair systeem op </a:t>
            </a:r>
            <a:r>
              <a:rPr lang="nl-NL" b="1" dirty="0" smtClean="0">
                <a:solidFill>
                  <a:srgbClr val="FF0000"/>
                </a:solidFill>
              </a:rPr>
              <a:t>economisch gebied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99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Kenmerken: </a:t>
            </a:r>
          </a:p>
          <a:p>
            <a:pPr marL="0" indent="0">
              <a:buNone/>
            </a:pPr>
            <a:r>
              <a:rPr lang="nl-NL" dirty="0" smtClean="0"/>
              <a:t>Staat geeft leiding aan de economie = </a:t>
            </a:r>
            <a:r>
              <a:rPr lang="nl-NL" b="1" dirty="0" smtClean="0">
                <a:solidFill>
                  <a:srgbClr val="FF0000"/>
                </a:solidFill>
              </a:rPr>
              <a:t>planeconomie</a:t>
            </a:r>
          </a:p>
          <a:p>
            <a:pPr lvl="1">
              <a:buFontTx/>
              <a:buChar char="-"/>
            </a:pPr>
            <a:r>
              <a:rPr lang="nl-NL" b="1" dirty="0" smtClean="0">
                <a:solidFill>
                  <a:srgbClr val="FF0000"/>
                </a:solidFill>
              </a:rPr>
              <a:t>vijfjarenplannen</a:t>
            </a:r>
            <a:r>
              <a:rPr lang="nl-NL" dirty="0" smtClean="0"/>
              <a:t> (plannen met doelstellingen voor landbouw, industrie, enz.)</a:t>
            </a:r>
          </a:p>
          <a:p>
            <a:pPr lvl="1">
              <a:buFontTx/>
              <a:buChar char="-"/>
            </a:pPr>
            <a:r>
              <a:rPr lang="nl-NL" b="1" dirty="0" smtClean="0">
                <a:solidFill>
                  <a:srgbClr val="FF0000"/>
                </a:solidFill>
              </a:rPr>
              <a:t>Geen vrije concurrentie </a:t>
            </a:r>
            <a:r>
              <a:rPr lang="nl-NL" sz="2000" i="1" dirty="0" smtClean="0"/>
              <a:t>(dus ook geen drijfveer om je best te doen: gevolg is slechte kwaliteit van veel producten)</a:t>
            </a:r>
          </a:p>
          <a:p>
            <a:pPr lvl="1">
              <a:buFontTx/>
              <a:buChar char="-"/>
            </a:pPr>
            <a:r>
              <a:rPr lang="nl-NL" b="1" dirty="0" smtClean="0">
                <a:solidFill>
                  <a:srgbClr val="FF0000"/>
                </a:solidFill>
              </a:rPr>
              <a:t>Staat bepaalt </a:t>
            </a:r>
            <a:r>
              <a:rPr lang="nl-NL" dirty="0" smtClean="0"/>
              <a:t>hoe hoog de lonen zijn en de prijzen van producten.</a:t>
            </a:r>
          </a:p>
          <a:p>
            <a:pPr lvl="1">
              <a:buFontTx/>
              <a:buChar char="-"/>
            </a:pPr>
            <a:r>
              <a:rPr lang="nl-NL" b="1" dirty="0" smtClean="0">
                <a:solidFill>
                  <a:srgbClr val="FF0000"/>
                </a:solidFill>
              </a:rPr>
              <a:t>Productiemiddelen</a:t>
            </a:r>
            <a:r>
              <a:rPr lang="nl-NL" dirty="0" smtClean="0"/>
              <a:t> (arbeid, kapitaal, grond) in handen </a:t>
            </a:r>
            <a:r>
              <a:rPr lang="nl-NL" b="1" dirty="0" smtClean="0">
                <a:solidFill>
                  <a:srgbClr val="FF0000"/>
                </a:solidFill>
              </a:rPr>
              <a:t>van de staat</a:t>
            </a:r>
          </a:p>
          <a:p>
            <a:pPr lvl="2">
              <a:buFontTx/>
              <a:buChar char="-"/>
            </a:pPr>
            <a:r>
              <a:rPr lang="nl-NL" dirty="0" smtClean="0"/>
              <a:t>Boerderijen zijn bijv. ook staatsbezit: </a:t>
            </a:r>
            <a:r>
              <a:rPr lang="nl-NL" b="1" dirty="0" smtClean="0">
                <a:solidFill>
                  <a:srgbClr val="FF0000"/>
                </a:solidFill>
              </a:rPr>
              <a:t>kolchoz. </a:t>
            </a:r>
          </a:p>
          <a:p>
            <a:pPr lvl="2">
              <a:buFontTx/>
              <a:buChar char="-"/>
            </a:pPr>
            <a:r>
              <a:rPr lang="nl-NL" dirty="0" smtClean="0"/>
              <a:t>Feitelijk is iedereen een ‘ambtenaar’: want je bent in dienst van de staat. 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8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Communisme: totalitair systeem op </a:t>
            </a:r>
            <a:r>
              <a:rPr lang="nl-NL" b="1" dirty="0" smtClean="0">
                <a:solidFill>
                  <a:srgbClr val="FF0000"/>
                </a:solidFill>
              </a:rPr>
              <a:t>politiek </a:t>
            </a:r>
            <a:r>
              <a:rPr lang="nl-NL" b="1" dirty="0">
                <a:solidFill>
                  <a:srgbClr val="FF0000"/>
                </a:solidFill>
              </a:rPr>
              <a:t>gebied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Kenmerken:</a:t>
            </a:r>
          </a:p>
          <a:p>
            <a:pPr marL="0" indent="0">
              <a:buNone/>
            </a:pPr>
            <a:r>
              <a:rPr lang="nl-NL" dirty="0" smtClean="0"/>
              <a:t>Geen politieke vrijheid</a:t>
            </a:r>
          </a:p>
          <a:p>
            <a:pPr>
              <a:buFontTx/>
              <a:buChar char="-"/>
            </a:pPr>
            <a:r>
              <a:rPr lang="nl-NL" dirty="0" smtClean="0"/>
              <a:t>Alleen de communistische partij was toegestaan</a:t>
            </a:r>
          </a:p>
          <a:p>
            <a:pPr>
              <a:buFontTx/>
              <a:buChar char="-"/>
            </a:pPr>
            <a:r>
              <a:rPr lang="nl-NL" dirty="0" smtClean="0"/>
              <a:t>Stalin was de onbetwiste leider van de partij (dictatoriaal)</a:t>
            </a:r>
          </a:p>
          <a:p>
            <a:pPr>
              <a:buFontTx/>
              <a:buChar char="-"/>
            </a:pPr>
            <a:r>
              <a:rPr lang="nl-NL" dirty="0" smtClean="0"/>
              <a:t>Geen vrijheid van meningsuiting, persvrijheid, geloof (of op welk gebied dan ook)</a:t>
            </a:r>
          </a:p>
          <a:p>
            <a:pPr>
              <a:buFontTx/>
              <a:buChar char="-"/>
            </a:pPr>
            <a:r>
              <a:rPr lang="nl-NL" dirty="0" smtClean="0"/>
              <a:t>Onderdrukking: strafkampen (Goelag) en schijnprocessen (‘nep’-rechtszaak) </a:t>
            </a:r>
            <a:r>
              <a:rPr lang="nl-NL" dirty="0">
                <a:hlinkClick r:id="rId2"/>
              </a:rPr>
              <a:t>https://schooltv.nl/video/eenvandaag-in-de-klas-goelag-russische-strafkampen-onder-stalin/#</a:t>
            </a:r>
            <a:r>
              <a:rPr lang="nl-NL" dirty="0" smtClean="0">
                <a:hlinkClick r:id="rId2"/>
              </a:rPr>
              <a:t>q=goelag</a:t>
            </a:r>
            <a:r>
              <a:rPr lang="nl-NL" dirty="0" smtClean="0"/>
              <a:t> </a:t>
            </a:r>
          </a:p>
          <a:p>
            <a:pPr>
              <a:buFontTx/>
              <a:buChar char="-"/>
            </a:pPr>
            <a:r>
              <a:rPr lang="nl-NL" dirty="0" smtClean="0"/>
              <a:t>Geheime politie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19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Communisme: totalitair systeem op </a:t>
            </a:r>
            <a:r>
              <a:rPr lang="nl-NL" b="1" dirty="0" smtClean="0">
                <a:solidFill>
                  <a:srgbClr val="FF0000"/>
                </a:solidFill>
              </a:rPr>
              <a:t>sociaal </a:t>
            </a:r>
            <a:r>
              <a:rPr lang="nl-NL" b="1" dirty="0">
                <a:solidFill>
                  <a:srgbClr val="FF0000"/>
                </a:solidFill>
              </a:rPr>
              <a:t>gebied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Kenmerken: </a:t>
            </a:r>
          </a:p>
          <a:p>
            <a:pPr marL="0" indent="0">
              <a:buNone/>
            </a:pPr>
            <a:r>
              <a:rPr lang="nl-NL" dirty="0" smtClean="0"/>
              <a:t>Alle burgers stonden onder controle en in dienst van het communistische systeem. </a:t>
            </a:r>
          </a:p>
          <a:p>
            <a:pPr>
              <a:buFontTx/>
              <a:buChar char="-"/>
            </a:pPr>
            <a:r>
              <a:rPr lang="nl-NL" dirty="0" smtClean="0"/>
              <a:t>Staat zag toe op waar iemand werkte, wat voor werk iemand deed, wat je studeerde enz. </a:t>
            </a:r>
          </a:p>
          <a:p>
            <a:pPr>
              <a:buFontTx/>
              <a:buChar char="-"/>
            </a:pPr>
            <a:r>
              <a:rPr lang="nl-NL" dirty="0" smtClean="0"/>
              <a:t>Propaganda beïnvloedde de publieke opinie (positief over het systeem, negatief over vijanden van het systeem)</a:t>
            </a:r>
          </a:p>
          <a:p>
            <a:pPr>
              <a:buFontTx/>
              <a:buChar char="-"/>
            </a:pPr>
            <a:r>
              <a:rPr lang="nl-NL" dirty="0" smtClean="0"/>
              <a:t>Staat zorgde voor zijn burgers: wonen, ziekenzorg, onderwijs (alles ‘gratis’)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02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1049</Words>
  <Application>Microsoft Office PowerPoint</Application>
  <PresentationFormat>Breedbeeld</PresentationFormat>
  <Paragraphs>112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Paragraaf 9.3</vt:lpstr>
      <vt:lpstr>Wat weet je al?</vt:lpstr>
      <vt:lpstr>Kenmerkende aspecten</vt:lpstr>
      <vt:lpstr>Holodomor </vt:lpstr>
      <vt:lpstr>Het in praktijk brengen van de totalitaire ideologieën: communisme</vt:lpstr>
      <vt:lpstr>1922: Russische Revolutie voorbij</vt:lpstr>
      <vt:lpstr>Communisme: totalitair systeem op economisch gebied</vt:lpstr>
      <vt:lpstr>Communisme: totalitair systeem op politiek gebied</vt:lpstr>
      <vt:lpstr>Communisme: totalitair systeem op sociaal gebied</vt:lpstr>
      <vt:lpstr>Communisme: totalitair systeem op cultureel gebied</vt:lpstr>
      <vt:lpstr>  KA: Het voeren van twee wereldoorlogen  </vt:lpstr>
      <vt:lpstr>Mislukkingen en successen van Stalin: </vt:lpstr>
      <vt:lpstr>Examenvraag</vt:lpstr>
      <vt:lpstr>Examenvraag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11.3</dc:title>
  <dc:creator>Kristel Biemans</dc:creator>
  <cp:lastModifiedBy>Kristel Biemans</cp:lastModifiedBy>
  <cp:revision>33</cp:revision>
  <dcterms:created xsi:type="dcterms:W3CDTF">2015-09-15T14:29:45Z</dcterms:created>
  <dcterms:modified xsi:type="dcterms:W3CDTF">2022-10-04T12:42:00Z</dcterms:modified>
</cp:coreProperties>
</file>